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jpeg"/><Relationship Id="rId5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ストリートカルチャー"/>
          <p:cNvSpPr txBox="1"/>
          <p:nvPr/>
        </p:nvSpPr>
        <p:spPr>
          <a:xfrm>
            <a:off x="1301750" y="921808"/>
            <a:ext cx="10401301" cy="1136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100">
                <a:latin typeface="凸版文久ゴシック デミボールド"/>
                <a:ea typeface="凸版文久ゴシック デミボールド"/>
                <a:cs typeface="凸版文久ゴシック デミボールド"/>
                <a:sym typeface="凸版文久ゴシック デミボールド"/>
              </a:defRPr>
            </a:lvl1pPr>
          </a:lstStyle>
          <a:p>
            <a:pPr/>
            <a:r>
              <a:t>ストリートカルチャー</a:t>
            </a:r>
          </a:p>
        </p:txBody>
      </p:sp>
      <p:sp>
        <p:nvSpPr>
          <p:cNvPr id="120" name="学科、コース関係なしに…"/>
          <p:cNvSpPr txBox="1"/>
          <p:nvPr/>
        </p:nvSpPr>
        <p:spPr>
          <a:xfrm>
            <a:off x="1142365" y="3352800"/>
            <a:ext cx="10720071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学科、コース関係なしに</a:t>
            </a:r>
          </a:p>
          <a:p>
            <a:pPr>
              <a:defRPr sz="7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興味を持ってもらい</a:t>
            </a:r>
          </a:p>
          <a:p>
            <a:pPr>
              <a:defRPr sz="7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楽しんでもらうコンテンツ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ボビーに人が来る"/>
          <p:cNvSpPr txBox="1"/>
          <p:nvPr>
            <p:ph type="ctrTitle"/>
          </p:nvPr>
        </p:nvSpPr>
        <p:spPr>
          <a:xfrm>
            <a:off x="1358900" y="-12065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ボビーに人が来る</a:t>
            </a:r>
          </a:p>
        </p:txBody>
      </p:sp>
      <p:pic>
        <p:nvPicPr>
          <p:cNvPr id="184" name="IMG_1353.JPG" descr="IMG_135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7347" y="2746910"/>
            <a:ext cx="7610106" cy="570758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何だろう？"/>
          <p:cNvSpPr/>
          <p:nvPr/>
        </p:nvSpPr>
        <p:spPr>
          <a:xfrm>
            <a:off x="1932119" y="2416373"/>
            <a:ext cx="3379921" cy="2695907"/>
          </a:xfrm>
          <a:prstGeom prst="wedgeEllipseCallout">
            <a:avLst>
              <a:gd name="adj1" fmla="val 61679"/>
              <a:gd name="adj2" fmla="val 20229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何だろう？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人感・音声センサーが…"/>
          <p:cNvSpPr txBox="1"/>
          <p:nvPr>
            <p:ph type="ctrTitle"/>
          </p:nvPr>
        </p:nvSpPr>
        <p:spPr>
          <a:xfrm>
            <a:off x="1270000" y="-5207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defRPr sz="63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人感・音声センサーが</a:t>
            </a:r>
          </a:p>
          <a:p>
            <a:pPr>
              <a:defRPr sz="63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t>反応して来た人に喋りかける</a:t>
            </a:r>
          </a:p>
        </p:txBody>
      </p:sp>
      <p:pic>
        <p:nvPicPr>
          <p:cNvPr id="188" name="IMG_1355.JPG" descr="IMG_135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5009" y="3083581"/>
            <a:ext cx="7854782" cy="589108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ボビーって言います！…"/>
          <p:cNvSpPr/>
          <p:nvPr/>
        </p:nvSpPr>
        <p:spPr>
          <a:xfrm>
            <a:off x="8356600" y="4030609"/>
            <a:ext cx="4172744" cy="3112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7" y="0"/>
                </a:moveTo>
                <a:cubicBezTo>
                  <a:pt x="250" y="0"/>
                  <a:pt x="0" y="335"/>
                  <a:pt x="0" y="746"/>
                </a:cubicBezTo>
                <a:lnTo>
                  <a:pt x="0" y="17530"/>
                </a:lnTo>
                <a:cubicBezTo>
                  <a:pt x="0" y="17941"/>
                  <a:pt x="250" y="18276"/>
                  <a:pt x="557" y="18276"/>
                </a:cubicBezTo>
                <a:lnTo>
                  <a:pt x="990" y="18276"/>
                </a:lnTo>
                <a:lnTo>
                  <a:pt x="2102" y="21600"/>
                </a:lnTo>
                <a:lnTo>
                  <a:pt x="3215" y="18276"/>
                </a:lnTo>
                <a:lnTo>
                  <a:pt x="21043" y="18276"/>
                </a:lnTo>
                <a:cubicBezTo>
                  <a:pt x="21350" y="18276"/>
                  <a:pt x="21600" y="17941"/>
                  <a:pt x="21600" y="17530"/>
                </a:cubicBezTo>
                <a:lnTo>
                  <a:pt x="21600" y="746"/>
                </a:lnTo>
                <a:cubicBezTo>
                  <a:pt x="21600" y="335"/>
                  <a:pt x="21350" y="0"/>
                  <a:pt x="21043" y="0"/>
                </a:cubicBezTo>
                <a:lnTo>
                  <a:pt x="557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1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ボビーって言います！</a:t>
            </a:r>
          </a:p>
          <a:p>
            <a:pPr>
              <a:defRPr sz="31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今日はいい天気ですね！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ボビーの反応に答える"/>
          <p:cNvSpPr txBox="1"/>
          <p:nvPr>
            <p:ph type="ctrTitle"/>
          </p:nvPr>
        </p:nvSpPr>
        <p:spPr>
          <a:xfrm>
            <a:off x="1270000" y="-1545167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ボビーの反応に答える</a:t>
            </a:r>
          </a:p>
        </p:txBody>
      </p:sp>
      <p:sp>
        <p:nvSpPr>
          <p:cNvPr id="192" name="水をあげる、返事をする"/>
          <p:cNvSpPr txBox="1"/>
          <p:nvPr/>
        </p:nvSpPr>
        <p:spPr>
          <a:xfrm>
            <a:off x="3302000" y="2149475"/>
            <a:ext cx="640080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pPr>
            <a:r>
              <a:rPr>
                <a:latin typeface="+mn-lt"/>
                <a:ea typeface="+mn-ea"/>
                <a:cs typeface="+mn-cs"/>
                <a:sym typeface="ヒラギノ角ゴ ProN W3"/>
              </a:rPr>
              <a:t>水をあげる、返事をする</a:t>
            </a:r>
          </a:p>
        </p:txBody>
      </p:sp>
      <p:pic>
        <p:nvPicPr>
          <p:cNvPr id="193" name="IMG_1354.JPG" descr="IMG_13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4114" y="3517238"/>
            <a:ext cx="7276572" cy="545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今日は38度です！"/>
          <p:cNvSpPr/>
          <p:nvPr/>
        </p:nvSpPr>
        <p:spPr>
          <a:xfrm>
            <a:off x="7990151" y="4049976"/>
            <a:ext cx="4606926" cy="2633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40" y="0"/>
                </a:moveTo>
                <a:cubicBezTo>
                  <a:pt x="2262" y="0"/>
                  <a:pt x="2036" y="396"/>
                  <a:pt x="2036" y="882"/>
                </a:cubicBezTo>
                <a:lnTo>
                  <a:pt x="2036" y="17938"/>
                </a:lnTo>
                <a:lnTo>
                  <a:pt x="0" y="19491"/>
                </a:lnTo>
                <a:lnTo>
                  <a:pt x="2082" y="21079"/>
                </a:lnTo>
                <a:cubicBezTo>
                  <a:pt x="2162" y="21384"/>
                  <a:pt x="2336" y="21600"/>
                  <a:pt x="2540" y="21600"/>
                </a:cubicBezTo>
                <a:lnTo>
                  <a:pt x="21096" y="21600"/>
                </a:lnTo>
                <a:cubicBezTo>
                  <a:pt x="21374" y="21600"/>
                  <a:pt x="21600" y="21204"/>
                  <a:pt x="21600" y="20718"/>
                </a:cubicBezTo>
                <a:lnTo>
                  <a:pt x="21600" y="882"/>
                </a:lnTo>
                <a:cubicBezTo>
                  <a:pt x="21600" y="396"/>
                  <a:pt x="21374" y="0"/>
                  <a:pt x="21096" y="0"/>
                </a:cubicBezTo>
                <a:lnTo>
                  <a:pt x="254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今日は38度です！</a:t>
            </a:r>
          </a:p>
        </p:txBody>
      </p:sp>
      <p:sp>
        <p:nvSpPr>
          <p:cNvPr id="195" name="そうだね！暑いよね。…"/>
          <p:cNvSpPr/>
          <p:nvPr/>
        </p:nvSpPr>
        <p:spPr>
          <a:xfrm>
            <a:off x="372070" y="4935008"/>
            <a:ext cx="4698604" cy="3217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0" y="0"/>
                </a:moveTo>
                <a:cubicBezTo>
                  <a:pt x="215" y="0"/>
                  <a:pt x="0" y="314"/>
                  <a:pt x="0" y="701"/>
                </a:cubicBezTo>
                <a:lnTo>
                  <a:pt x="0" y="20899"/>
                </a:lnTo>
                <a:cubicBezTo>
                  <a:pt x="0" y="21286"/>
                  <a:pt x="215" y="21600"/>
                  <a:pt x="480" y="21600"/>
                </a:cubicBezTo>
                <a:lnTo>
                  <a:pt x="18028" y="21600"/>
                </a:lnTo>
                <a:cubicBezTo>
                  <a:pt x="18292" y="21600"/>
                  <a:pt x="18508" y="21286"/>
                  <a:pt x="18508" y="20899"/>
                </a:cubicBezTo>
                <a:lnTo>
                  <a:pt x="18508" y="4767"/>
                </a:lnTo>
                <a:lnTo>
                  <a:pt x="21600" y="3368"/>
                </a:lnTo>
                <a:lnTo>
                  <a:pt x="18508" y="1969"/>
                </a:lnTo>
                <a:lnTo>
                  <a:pt x="18508" y="701"/>
                </a:lnTo>
                <a:cubicBezTo>
                  <a:pt x="18508" y="314"/>
                  <a:pt x="18292" y="0"/>
                  <a:pt x="18028" y="0"/>
                </a:cubicBezTo>
                <a:lnTo>
                  <a:pt x="480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そうだね！暑いよね。</a:t>
            </a:r>
          </a:p>
          <a:p>
            <a:pPr>
              <a:defRPr sz="30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何度くらいだろうか。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フィードバックがある"/>
          <p:cNvSpPr txBox="1"/>
          <p:nvPr>
            <p:ph type="ctrTitle"/>
          </p:nvPr>
        </p:nvSpPr>
        <p:spPr>
          <a:xfrm>
            <a:off x="1270000" y="-1477434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フィードバックがある</a:t>
            </a:r>
          </a:p>
        </p:txBody>
      </p:sp>
      <p:sp>
        <p:nvSpPr>
          <p:cNvPr id="198" name="・SNSに名前が上がる"/>
          <p:cNvSpPr txBox="1"/>
          <p:nvPr/>
        </p:nvSpPr>
        <p:spPr>
          <a:xfrm>
            <a:off x="188743" y="2679700"/>
            <a:ext cx="4801058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・SNSに名前が上がる</a:t>
            </a:r>
          </a:p>
        </p:txBody>
      </p:sp>
      <p:sp>
        <p:nvSpPr>
          <p:cNvPr id="199" name="・SNSに加工した…"/>
          <p:cNvSpPr txBox="1"/>
          <p:nvPr/>
        </p:nvSpPr>
        <p:spPr>
          <a:xfrm>
            <a:off x="188743" y="4254500"/>
            <a:ext cx="4038905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/>
            </a:pPr>
            <a:r>
              <a:t>・SNSに加工した</a:t>
            </a:r>
          </a:p>
          <a:p>
            <a:pPr algn="l">
              <a:defRPr sz="3600"/>
            </a:pPr>
            <a:r>
              <a:t>写真が上がる</a:t>
            </a:r>
          </a:p>
        </p:txBody>
      </p:sp>
      <p:sp>
        <p:nvSpPr>
          <p:cNvPr id="200" name="・優しい声でありがとう"/>
          <p:cNvSpPr txBox="1"/>
          <p:nvPr/>
        </p:nvSpPr>
        <p:spPr>
          <a:xfrm>
            <a:off x="188743" y="3441700"/>
            <a:ext cx="5143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/>
            </a:lvl1pPr>
          </a:lstStyle>
          <a:p>
            <a:pPr/>
            <a:r>
              <a:t>・優しい声でありがとう</a:t>
            </a:r>
          </a:p>
        </p:txBody>
      </p:sp>
      <p:sp>
        <p:nvSpPr>
          <p:cNvPr id="201" name="・撮った写真を僕たちに…"/>
          <p:cNvSpPr txBox="1"/>
          <p:nvPr/>
        </p:nvSpPr>
        <p:spPr>
          <a:xfrm>
            <a:off x="188743" y="5753100"/>
            <a:ext cx="529574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/>
            </a:pPr>
            <a:r>
              <a:t>・撮った写真を僕たちに</a:t>
            </a:r>
          </a:p>
          <a:p>
            <a:pPr algn="l">
              <a:defRPr sz="3600"/>
            </a:pPr>
            <a:r>
              <a:t>経由してSNSにあげる</a:t>
            </a:r>
          </a:p>
        </p:txBody>
      </p:sp>
      <p:pic>
        <p:nvPicPr>
          <p:cNvPr id="202" name="IMG_1350.PNG" descr="IMG_13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9927" y="2743200"/>
            <a:ext cx="3400776" cy="604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G_1352.PNG" descr="IMG_13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5698" y="2743200"/>
            <a:ext cx="3400776" cy="604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もっと魅力的に！"/>
          <p:cNvSpPr txBox="1"/>
          <p:nvPr>
            <p:ph type="ctrTitle"/>
          </p:nvPr>
        </p:nvSpPr>
        <p:spPr>
          <a:xfrm>
            <a:off x="1340403" y="-1084086"/>
            <a:ext cx="10464801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もっと魅力的に！</a:t>
            </a:r>
          </a:p>
        </p:txBody>
      </p:sp>
      <p:sp>
        <p:nvSpPr>
          <p:cNvPr id="206" name="・ボビーの成長過程が見れる"/>
          <p:cNvSpPr txBox="1"/>
          <p:nvPr/>
        </p:nvSpPr>
        <p:spPr>
          <a:xfrm>
            <a:off x="2905805" y="3287581"/>
            <a:ext cx="7333997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・ボビーの成長過程が見れる</a:t>
            </a:r>
          </a:p>
        </p:txBody>
      </p:sp>
      <p:sp>
        <p:nvSpPr>
          <p:cNvPr id="207" name="・植物らしさのないアクション"/>
          <p:cNvSpPr txBox="1"/>
          <p:nvPr/>
        </p:nvSpPr>
        <p:spPr>
          <a:xfrm>
            <a:off x="2905805" y="4489450"/>
            <a:ext cx="7915149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・植物らしさのないアクション</a:t>
            </a:r>
          </a:p>
        </p:txBody>
      </p:sp>
      <p:sp>
        <p:nvSpPr>
          <p:cNvPr id="208" name="・小さいジョウロを置く"/>
          <p:cNvSpPr txBox="1"/>
          <p:nvPr/>
        </p:nvSpPr>
        <p:spPr>
          <a:xfrm>
            <a:off x="2905805" y="5805619"/>
            <a:ext cx="6261101" cy="66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pPr/>
            <a:r>
              <a:t>・小さいジョウロを置く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G_1293.JPG" descr="IMG_1293.JPG"/>
          <p:cNvPicPr>
            <a:picLocks noChangeAspect="1"/>
          </p:cNvPicPr>
          <p:nvPr/>
        </p:nvPicPr>
        <p:blipFill>
          <a:blip r:embed="rId2">
            <a:extLst/>
          </a:blip>
          <a:srcRect l="0" t="11796" r="0" b="17926"/>
          <a:stretch>
            <a:fillRect/>
          </a:stretch>
        </p:blipFill>
        <p:spPr>
          <a:xfrm>
            <a:off x="2844800" y="2530809"/>
            <a:ext cx="7315200" cy="685453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植物とMESH"/>
          <p:cNvSpPr txBox="1"/>
          <p:nvPr/>
        </p:nvSpPr>
        <p:spPr>
          <a:xfrm>
            <a:off x="1528165" y="559610"/>
            <a:ext cx="10371964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pPr/>
            <a:r>
              <a:t>植物とMESH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M"/>
          <p:cNvSpPr txBox="1"/>
          <p:nvPr>
            <p:ph type="ctrTitle"/>
          </p:nvPr>
        </p:nvSpPr>
        <p:spPr>
          <a:xfrm>
            <a:off x="1270000" y="-1211458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134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PM</a:t>
            </a:r>
          </a:p>
        </p:txBody>
      </p:sp>
      <p:pic>
        <p:nvPicPr>
          <p:cNvPr id="126" name="IMG_1358.JPG" descr="IMG_13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904" y="2183778"/>
            <a:ext cx="4681827" cy="3511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G_1363.PNG" descr="IMG_1363.PNG"/>
          <p:cNvPicPr>
            <a:picLocks noChangeAspect="1"/>
          </p:cNvPicPr>
          <p:nvPr/>
        </p:nvPicPr>
        <p:blipFill>
          <a:blip r:embed="rId3">
            <a:extLst/>
          </a:blip>
          <a:srcRect l="0" t="24530" r="509" b="23171"/>
          <a:stretch>
            <a:fillRect/>
          </a:stretch>
        </p:blipFill>
        <p:spPr>
          <a:xfrm>
            <a:off x="1761563" y="5993276"/>
            <a:ext cx="3531463" cy="330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G_1362.JPG" descr="IMG_136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5498" y="5888591"/>
            <a:ext cx="4681827" cy="3511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G_1364.PNG" descr="IMG_1364.PNG"/>
          <p:cNvPicPr>
            <a:picLocks noChangeAspect="1"/>
          </p:cNvPicPr>
          <p:nvPr/>
        </p:nvPicPr>
        <p:blipFill>
          <a:blip r:embed="rId5">
            <a:extLst/>
          </a:blip>
          <a:srcRect l="0" t="28919" r="0" b="22221"/>
          <a:stretch>
            <a:fillRect/>
          </a:stretch>
        </p:blipFill>
        <p:spPr>
          <a:xfrm>
            <a:off x="7058456" y="2288462"/>
            <a:ext cx="3799535" cy="3301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ボビーに人が来る"/>
          <p:cNvSpPr txBox="1"/>
          <p:nvPr/>
        </p:nvSpPr>
        <p:spPr>
          <a:xfrm>
            <a:off x="500125" y="2679327"/>
            <a:ext cx="48417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ボビーに人が来る</a:t>
            </a:r>
          </a:p>
        </p:txBody>
      </p:sp>
      <p:sp>
        <p:nvSpPr>
          <p:cNvPr id="132" name="ボビーに写真を撮られる"/>
          <p:cNvSpPr txBox="1"/>
          <p:nvPr/>
        </p:nvSpPr>
        <p:spPr>
          <a:xfrm>
            <a:off x="500125" y="5405540"/>
            <a:ext cx="66324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ボビーに写真を撮られる</a:t>
            </a:r>
          </a:p>
        </p:txBody>
      </p:sp>
      <p:sp>
        <p:nvSpPr>
          <p:cNvPr id="133" name="撮った写真が自動でインスタグラムに上がる"/>
          <p:cNvSpPr txBox="1"/>
          <p:nvPr/>
        </p:nvSpPr>
        <p:spPr>
          <a:xfrm>
            <a:off x="500125" y="8131753"/>
            <a:ext cx="12004549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撮った写真が自動でインスタグラムに上がる</a:t>
            </a:r>
          </a:p>
        </p:txBody>
      </p:sp>
      <p:sp>
        <p:nvSpPr>
          <p:cNvPr id="134" name="矢印"/>
          <p:cNvSpPr/>
          <p:nvPr/>
        </p:nvSpPr>
        <p:spPr>
          <a:xfrm rot="5375658">
            <a:off x="2490519" y="6613734"/>
            <a:ext cx="1270001" cy="1270001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35" name="矢印"/>
          <p:cNvSpPr/>
          <p:nvPr/>
        </p:nvSpPr>
        <p:spPr>
          <a:xfrm rot="5375658">
            <a:off x="2490519" y="3760459"/>
            <a:ext cx="1270001" cy="1270001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36" name="PM1"/>
          <p:cNvSpPr txBox="1"/>
          <p:nvPr/>
        </p:nvSpPr>
        <p:spPr>
          <a:xfrm>
            <a:off x="8436398" y="486304"/>
            <a:ext cx="3481071" cy="15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u="sng"/>
            </a:lvl1pPr>
          </a:lstStyle>
          <a:p>
            <a:pPr/>
            <a:r>
              <a:t>PM1</a:t>
            </a:r>
          </a:p>
        </p:txBody>
      </p:sp>
      <p:sp>
        <p:nvSpPr>
          <p:cNvPr id="137" name="人感センサー"/>
          <p:cNvSpPr txBox="1"/>
          <p:nvPr/>
        </p:nvSpPr>
        <p:spPr>
          <a:xfrm>
            <a:off x="4430183" y="4191659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人感センサー</a:t>
            </a:r>
          </a:p>
        </p:txBody>
      </p:sp>
      <p:sp>
        <p:nvSpPr>
          <p:cNvPr id="138" name="IFTTT"/>
          <p:cNvSpPr txBox="1"/>
          <p:nvPr/>
        </p:nvSpPr>
        <p:spPr>
          <a:xfrm>
            <a:off x="4522029" y="7044934"/>
            <a:ext cx="10482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IFTTT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ボビーに人が来る"/>
          <p:cNvSpPr txBox="1"/>
          <p:nvPr/>
        </p:nvSpPr>
        <p:spPr>
          <a:xfrm>
            <a:off x="500125" y="2679327"/>
            <a:ext cx="48417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ボビーに人が来る</a:t>
            </a:r>
          </a:p>
        </p:txBody>
      </p:sp>
      <p:sp>
        <p:nvSpPr>
          <p:cNvPr id="141" name="ボビーに写真を撮られる"/>
          <p:cNvSpPr txBox="1"/>
          <p:nvPr/>
        </p:nvSpPr>
        <p:spPr>
          <a:xfrm>
            <a:off x="500125" y="5405540"/>
            <a:ext cx="6632449" cy="70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ボビーに写真を撮られる</a:t>
            </a:r>
          </a:p>
        </p:txBody>
      </p:sp>
      <p:sp>
        <p:nvSpPr>
          <p:cNvPr id="142" name="撮った写真が自動でインスタグラムに上がる"/>
          <p:cNvSpPr txBox="1"/>
          <p:nvPr/>
        </p:nvSpPr>
        <p:spPr>
          <a:xfrm>
            <a:off x="500125" y="8131753"/>
            <a:ext cx="12004549" cy="704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撮った写真が自動でインスタグラムに上がる</a:t>
            </a:r>
          </a:p>
        </p:txBody>
      </p:sp>
      <p:sp>
        <p:nvSpPr>
          <p:cNvPr id="143" name="矢印"/>
          <p:cNvSpPr/>
          <p:nvPr/>
        </p:nvSpPr>
        <p:spPr>
          <a:xfrm rot="5375658">
            <a:off x="2490519" y="6613734"/>
            <a:ext cx="1270001" cy="1270001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44" name="矢印"/>
          <p:cNvSpPr/>
          <p:nvPr/>
        </p:nvSpPr>
        <p:spPr>
          <a:xfrm rot="5375658">
            <a:off x="2490519" y="3760459"/>
            <a:ext cx="1270001" cy="1270001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45" name="PM1"/>
          <p:cNvSpPr txBox="1"/>
          <p:nvPr/>
        </p:nvSpPr>
        <p:spPr>
          <a:xfrm>
            <a:off x="8436398" y="486304"/>
            <a:ext cx="3481071" cy="15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u="sng"/>
            </a:lvl1pPr>
          </a:lstStyle>
          <a:p>
            <a:pPr/>
            <a:r>
              <a:t>PM1</a:t>
            </a:r>
          </a:p>
        </p:txBody>
      </p:sp>
      <p:sp>
        <p:nvSpPr>
          <p:cNvPr id="146" name="人感センサー"/>
          <p:cNvSpPr txBox="1"/>
          <p:nvPr/>
        </p:nvSpPr>
        <p:spPr>
          <a:xfrm>
            <a:off x="4430183" y="4191659"/>
            <a:ext cx="19431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人感センサー</a:t>
            </a:r>
          </a:p>
        </p:txBody>
      </p:sp>
      <p:sp>
        <p:nvSpPr>
          <p:cNvPr id="147" name="IFTTT"/>
          <p:cNvSpPr txBox="1"/>
          <p:nvPr/>
        </p:nvSpPr>
        <p:spPr>
          <a:xfrm>
            <a:off x="4522029" y="7044934"/>
            <a:ext cx="10482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IFTTT</a:t>
            </a:r>
          </a:p>
        </p:txBody>
      </p:sp>
      <p:sp>
        <p:nvSpPr>
          <p:cNvPr id="148" name="丁度いい反応範囲が必要！"/>
          <p:cNvSpPr txBox="1"/>
          <p:nvPr/>
        </p:nvSpPr>
        <p:spPr>
          <a:xfrm>
            <a:off x="6237245" y="3470934"/>
            <a:ext cx="6362701" cy="62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丁度いい反応範囲が必要！</a:t>
            </a:r>
          </a:p>
        </p:txBody>
      </p:sp>
      <p:sp>
        <p:nvSpPr>
          <p:cNvPr id="149" name="小型カメラが必要！"/>
          <p:cNvSpPr txBox="1"/>
          <p:nvPr/>
        </p:nvSpPr>
        <p:spPr>
          <a:xfrm>
            <a:off x="7255933" y="6296643"/>
            <a:ext cx="5029201" cy="65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小型カメラが必要！</a:t>
            </a:r>
          </a:p>
        </p:txBody>
      </p:sp>
      <p:sp>
        <p:nvSpPr>
          <p:cNvPr id="150" name="インスタにあげるシステムがない！"/>
          <p:cNvSpPr txBox="1"/>
          <p:nvPr/>
        </p:nvSpPr>
        <p:spPr>
          <a:xfrm>
            <a:off x="6541537" y="7137400"/>
            <a:ext cx="5754117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インスタにあげるシステムがない！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M２"/>
          <p:cNvSpPr txBox="1"/>
          <p:nvPr/>
        </p:nvSpPr>
        <p:spPr>
          <a:xfrm>
            <a:off x="8235230" y="486304"/>
            <a:ext cx="3883407" cy="15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u="sng"/>
            </a:lvl1pPr>
          </a:lstStyle>
          <a:p>
            <a:pPr/>
            <a:r>
              <a:t>PM２</a:t>
            </a:r>
          </a:p>
        </p:txBody>
      </p:sp>
      <p:sp>
        <p:nvSpPr>
          <p:cNvPr id="153" name="ボビーに人が来る"/>
          <p:cNvSpPr txBox="1"/>
          <p:nvPr/>
        </p:nvSpPr>
        <p:spPr>
          <a:xfrm>
            <a:off x="483087" y="2581275"/>
            <a:ext cx="5042917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ボビーに人が来る</a:t>
            </a:r>
          </a:p>
        </p:txBody>
      </p:sp>
      <p:sp>
        <p:nvSpPr>
          <p:cNvPr id="154" name="ボビーが来た人に話しかける"/>
          <p:cNvSpPr txBox="1"/>
          <p:nvPr/>
        </p:nvSpPr>
        <p:spPr>
          <a:xfrm>
            <a:off x="483087" y="4071408"/>
            <a:ext cx="8135748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ボビーが来た人に話しかける</a:t>
            </a:r>
          </a:p>
        </p:txBody>
      </p:sp>
      <p:sp>
        <p:nvSpPr>
          <p:cNvPr id="155" name="それに対して人がアクションをする"/>
          <p:cNvSpPr txBox="1"/>
          <p:nvPr/>
        </p:nvSpPr>
        <p:spPr>
          <a:xfrm>
            <a:off x="483086" y="5625041"/>
            <a:ext cx="10015094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それに対して人がアクションをする</a:t>
            </a:r>
          </a:p>
        </p:txBody>
      </p:sp>
      <p:sp>
        <p:nvSpPr>
          <p:cNvPr id="156" name="ボビーからのリターンがある"/>
          <p:cNvSpPr txBox="1"/>
          <p:nvPr/>
        </p:nvSpPr>
        <p:spPr>
          <a:xfrm>
            <a:off x="483086" y="7140575"/>
            <a:ext cx="8117079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ボビーからのリターンがある</a:t>
            </a:r>
          </a:p>
        </p:txBody>
      </p:sp>
      <p:sp>
        <p:nvSpPr>
          <p:cNvPr id="157" name="矢印"/>
          <p:cNvSpPr/>
          <p:nvPr/>
        </p:nvSpPr>
        <p:spPr>
          <a:xfrm rot="5375658">
            <a:off x="2869233" y="3396212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8" name="矢印"/>
          <p:cNvSpPr/>
          <p:nvPr/>
        </p:nvSpPr>
        <p:spPr>
          <a:xfrm rot="5375658">
            <a:off x="2869233" y="4930795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59" name="矢印"/>
          <p:cNvSpPr/>
          <p:nvPr/>
        </p:nvSpPr>
        <p:spPr>
          <a:xfrm rot="5375658">
            <a:off x="2869233" y="6566979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M２"/>
          <p:cNvSpPr txBox="1"/>
          <p:nvPr/>
        </p:nvSpPr>
        <p:spPr>
          <a:xfrm>
            <a:off x="8235230" y="486304"/>
            <a:ext cx="3883407" cy="153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u="sng"/>
            </a:lvl1pPr>
          </a:lstStyle>
          <a:p>
            <a:pPr/>
            <a:r>
              <a:t>PM２</a:t>
            </a:r>
          </a:p>
        </p:txBody>
      </p:sp>
      <p:sp>
        <p:nvSpPr>
          <p:cNvPr id="162" name="ボビーに人が来る"/>
          <p:cNvSpPr txBox="1"/>
          <p:nvPr/>
        </p:nvSpPr>
        <p:spPr>
          <a:xfrm>
            <a:off x="483087" y="2581275"/>
            <a:ext cx="5042917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ボビーに人が来る</a:t>
            </a:r>
          </a:p>
        </p:txBody>
      </p:sp>
      <p:sp>
        <p:nvSpPr>
          <p:cNvPr id="163" name="ボビーが来た人に話しかける"/>
          <p:cNvSpPr txBox="1"/>
          <p:nvPr/>
        </p:nvSpPr>
        <p:spPr>
          <a:xfrm>
            <a:off x="483087" y="4071408"/>
            <a:ext cx="8135748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ボビーが来た人に話しかける</a:t>
            </a:r>
          </a:p>
        </p:txBody>
      </p:sp>
      <p:sp>
        <p:nvSpPr>
          <p:cNvPr id="164" name="それに対して人がアクションをする"/>
          <p:cNvSpPr txBox="1"/>
          <p:nvPr/>
        </p:nvSpPr>
        <p:spPr>
          <a:xfrm>
            <a:off x="483086" y="5625041"/>
            <a:ext cx="10015094" cy="7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それに対して人がアクションをする</a:t>
            </a:r>
          </a:p>
        </p:txBody>
      </p:sp>
      <p:sp>
        <p:nvSpPr>
          <p:cNvPr id="165" name="ボビーからのリターンがある"/>
          <p:cNvSpPr txBox="1"/>
          <p:nvPr/>
        </p:nvSpPr>
        <p:spPr>
          <a:xfrm>
            <a:off x="483086" y="7140575"/>
            <a:ext cx="8117079" cy="7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/>
            <a:r>
              <a:t>ボビーからのリターンがある</a:t>
            </a:r>
          </a:p>
        </p:txBody>
      </p:sp>
      <p:sp>
        <p:nvSpPr>
          <p:cNvPr id="166" name="矢印"/>
          <p:cNvSpPr/>
          <p:nvPr/>
        </p:nvSpPr>
        <p:spPr>
          <a:xfrm rot="5375658">
            <a:off x="2869233" y="3396212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7" name="矢印"/>
          <p:cNvSpPr/>
          <p:nvPr/>
        </p:nvSpPr>
        <p:spPr>
          <a:xfrm rot="5375658">
            <a:off x="2869233" y="4930795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8" name="矢印"/>
          <p:cNvSpPr/>
          <p:nvPr/>
        </p:nvSpPr>
        <p:spPr>
          <a:xfrm rot="5375658">
            <a:off x="2869233" y="6566979"/>
            <a:ext cx="591069" cy="591069"/>
          </a:xfrm>
          <a:prstGeom prst="rightArrow">
            <a:avLst>
              <a:gd name="adj1" fmla="val 26710"/>
              <a:gd name="adj2" fmla="val 3461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67FF52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9" name="アクションに対する…"/>
          <p:cNvSpPr txBox="1"/>
          <p:nvPr/>
        </p:nvSpPr>
        <p:spPr>
          <a:xfrm>
            <a:off x="8453116" y="6682317"/>
            <a:ext cx="4599102" cy="130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アクションに対する</a:t>
            </a:r>
          </a:p>
          <a:p>
            <a:pPr>
              <a:defRPr sz="3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返事ができない</a:t>
            </a:r>
          </a:p>
        </p:txBody>
      </p:sp>
      <p:sp>
        <p:nvSpPr>
          <p:cNvPr id="170" name="×"/>
          <p:cNvSpPr txBox="1"/>
          <p:nvPr/>
        </p:nvSpPr>
        <p:spPr>
          <a:xfrm>
            <a:off x="2490596" y="6460859"/>
            <a:ext cx="1349630" cy="1904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Mでわかったこと"/>
          <p:cNvSpPr txBox="1"/>
          <p:nvPr>
            <p:ph type="ctrTitle"/>
          </p:nvPr>
        </p:nvSpPr>
        <p:spPr>
          <a:xfrm>
            <a:off x="1270000" y="299309"/>
            <a:ext cx="10464800" cy="1643791"/>
          </a:xfrm>
          <a:prstGeom prst="rect">
            <a:avLst/>
          </a:prstGeom>
        </p:spPr>
        <p:txBody>
          <a:bodyPr/>
          <a:lstStyle>
            <a:lvl1pPr>
              <a:defRPr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PMでわかったこと</a:t>
            </a:r>
          </a:p>
        </p:txBody>
      </p:sp>
      <p:sp>
        <p:nvSpPr>
          <p:cNvPr id="173" name="・小型のカメラが必要"/>
          <p:cNvSpPr txBox="1"/>
          <p:nvPr/>
        </p:nvSpPr>
        <p:spPr>
          <a:xfrm>
            <a:off x="1184033" y="2784475"/>
            <a:ext cx="4813301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・小型のカメラが必要</a:t>
            </a:r>
          </a:p>
        </p:txBody>
      </p:sp>
      <p:sp>
        <p:nvSpPr>
          <p:cNvPr id="174" name="・写真をSNSにあげる上でのプライバシー問題"/>
          <p:cNvSpPr txBox="1"/>
          <p:nvPr/>
        </p:nvSpPr>
        <p:spPr>
          <a:xfrm>
            <a:off x="1184033" y="3525308"/>
            <a:ext cx="10062554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・写真をSNSにあげる上でのプライバシー問題</a:t>
            </a:r>
          </a:p>
        </p:txBody>
      </p:sp>
      <p:sp>
        <p:nvSpPr>
          <p:cNvPr id="175" name="・撮った写真を自動でSNSにあげるシステムが…"/>
          <p:cNvSpPr txBox="1"/>
          <p:nvPr/>
        </p:nvSpPr>
        <p:spPr>
          <a:xfrm>
            <a:off x="1184033" y="4968875"/>
            <a:ext cx="10204934" cy="128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700"/>
            </a:pPr>
            <a:r>
              <a:t>・撮った写真を自動でSNSにあげるシステムが</a:t>
            </a:r>
          </a:p>
          <a:p>
            <a:pPr algn="l">
              <a:defRPr sz="3700"/>
            </a:pPr>
            <a:r>
              <a:t>　IFTTTに存在しない</a:t>
            </a:r>
          </a:p>
        </p:txBody>
      </p:sp>
      <p:sp>
        <p:nvSpPr>
          <p:cNvPr id="176" name="・人格センサーが広範囲・継続的に反応してしまう"/>
          <p:cNvSpPr txBox="1"/>
          <p:nvPr/>
        </p:nvSpPr>
        <p:spPr>
          <a:xfrm>
            <a:off x="1184033" y="4280958"/>
            <a:ext cx="10898506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・人格センサーが広範囲・継続的に反応してしまう</a:t>
            </a:r>
          </a:p>
        </p:txBody>
      </p:sp>
      <p:sp>
        <p:nvSpPr>
          <p:cNvPr id="177" name="・使用者のアクションに対応した反応ができない"/>
          <p:cNvSpPr txBox="1"/>
          <p:nvPr/>
        </p:nvSpPr>
        <p:spPr>
          <a:xfrm>
            <a:off x="1184033" y="6367992"/>
            <a:ext cx="10433305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・使用者のアクションに対応した反応ができない</a:t>
            </a:r>
          </a:p>
        </p:txBody>
      </p:sp>
      <p:sp>
        <p:nvSpPr>
          <p:cNvPr id="178" name="・リターンがMESHでは対応できない範囲"/>
          <p:cNvSpPr txBox="1"/>
          <p:nvPr/>
        </p:nvSpPr>
        <p:spPr>
          <a:xfrm>
            <a:off x="1184033" y="7254875"/>
            <a:ext cx="9114295" cy="57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/>
            </a:lvl1pPr>
          </a:lstStyle>
          <a:p>
            <a:pPr/>
            <a:r>
              <a:t>・リターンがMESHでは対応できない範囲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作りたかったもの"/>
          <p:cNvSpPr txBox="1"/>
          <p:nvPr>
            <p:ph type="ctrTitle"/>
          </p:nvPr>
        </p:nvSpPr>
        <p:spPr>
          <a:xfrm>
            <a:off x="1270000" y="-1068647"/>
            <a:ext cx="10464800" cy="3302001"/>
          </a:xfrm>
          <a:prstGeom prst="rect">
            <a:avLst/>
          </a:prstGeom>
        </p:spPr>
        <p:txBody>
          <a:bodyPr/>
          <a:lstStyle>
            <a:lvl1pPr>
              <a:defRPr sz="9800">
                <a:latin typeface="ヒラギノ角ゴ ProN W6"/>
                <a:ea typeface="ヒラギノ角ゴ ProN W6"/>
                <a:cs typeface="ヒラギノ角ゴ ProN W6"/>
                <a:sym typeface="ヒラギノ角ゴ ProN W6"/>
              </a:defRPr>
            </a:lvl1pPr>
          </a:lstStyle>
          <a:p>
            <a:pPr/>
            <a:r>
              <a:t>作りたかったもの</a:t>
            </a:r>
          </a:p>
        </p:txBody>
      </p:sp>
      <p:pic>
        <p:nvPicPr>
          <p:cNvPr id="181" name="IMG_1356 2.jpg" descr="IMG_1356 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693" y="2548948"/>
            <a:ext cx="8984517" cy="6738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